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1"/>
  </p:notesMasterIdLst>
  <p:sldIdLst>
    <p:sldId id="280" r:id="rId2"/>
    <p:sldId id="281" r:id="rId3"/>
    <p:sldId id="282" r:id="rId4"/>
    <p:sldId id="283" r:id="rId5"/>
    <p:sldId id="284" r:id="rId6"/>
    <p:sldId id="304" r:id="rId7"/>
    <p:sldId id="305" r:id="rId8"/>
    <p:sldId id="306" r:id="rId9"/>
    <p:sldId id="307" r:id="rId10"/>
    <p:sldId id="308" r:id="rId11"/>
    <p:sldId id="285" r:id="rId12"/>
    <p:sldId id="309" r:id="rId13"/>
    <p:sldId id="262" r:id="rId14"/>
    <p:sldId id="271" r:id="rId15"/>
    <p:sldId id="263" r:id="rId16"/>
    <p:sldId id="261" r:id="rId17"/>
    <p:sldId id="264" r:id="rId18"/>
    <p:sldId id="310" r:id="rId19"/>
    <p:sldId id="26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000"/>
    <a:srgbClr val="76707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60"/>
  </p:normalViewPr>
  <p:slideViewPr>
    <p:cSldViewPr snapToGrid="0">
      <p:cViewPr varScale="1">
        <p:scale>
          <a:sx n="61" d="100"/>
          <a:sy n="61" d="100"/>
        </p:scale>
        <p:origin x="-9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54981-BFA4-4393-954B-60994333AF6C}" type="datetimeFigureOut">
              <a:rPr lang="en-IN" smtClean="0"/>
              <a:pPr/>
              <a:t>08-09-2021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FAA49-98F7-4973-AE56-21A0EB8A930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5327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FAA49-98F7-4973-AE56-21A0EB8A9303}" type="slidenum">
              <a:rPr lang="en-IN" smtClean="0"/>
              <a:pPr/>
              <a:t>1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090579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FAA49-98F7-4973-AE56-21A0EB8A9303}" type="slidenum">
              <a:rPr lang="en-IN" smtClean="0"/>
              <a:pPr/>
              <a:t>2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188301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FAA49-98F7-4973-AE56-21A0EB8A9303}" type="slidenum">
              <a:rPr lang="en-IN" smtClean="0"/>
              <a:pPr/>
              <a:t>5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693086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FAA49-98F7-4973-AE56-21A0EB8A9303}" type="slidenum">
              <a:rPr lang="en-IN" smtClean="0"/>
              <a:pPr/>
              <a:t>10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4728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FAA49-98F7-4973-AE56-21A0EB8A9303}" type="slidenum">
              <a:rPr lang="en-IN" smtClean="0"/>
              <a:pPr/>
              <a:t>17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47830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609" y="6413102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EA21E43-511D-48F3-91A3-227545D6DA4B}" type="datetimeFigureOut">
              <a:rPr lang="en-US" smtClean="0"/>
              <a:pPr/>
              <a:t>9/8/2021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8D4A074B-606A-4285-8C8E-329671B08E17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E3C467A-5F07-442E-AB6A-2628B37E5D9F}"/>
              </a:ext>
            </a:extLst>
          </p:cNvPr>
          <p:cNvSpPr/>
          <p:nvPr userDrawn="1"/>
        </p:nvSpPr>
        <p:spPr>
          <a:xfrm>
            <a:off x="324773" y="2732441"/>
            <a:ext cx="3515707" cy="1483999"/>
          </a:xfrm>
          <a:prstGeom prst="rect">
            <a:avLst/>
          </a:prstGeom>
          <a:solidFill>
            <a:srgbClr val="76707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xmlns="" id="{97FA29F0-3298-4FA2-9AB3-E95DBBF18414}"/>
              </a:ext>
            </a:extLst>
          </p:cNvPr>
          <p:cNvSpPr/>
          <p:nvPr userDrawn="1"/>
        </p:nvSpPr>
        <p:spPr>
          <a:xfrm rot="5400000">
            <a:off x="73132" y="2432351"/>
            <a:ext cx="1729142" cy="1764255"/>
          </a:xfrm>
          <a:prstGeom prst="corner">
            <a:avLst>
              <a:gd name="adj1" fmla="val 11688"/>
              <a:gd name="adj2" fmla="val 1168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xmlns="" id="{447787E3-976A-46F4-A93A-D0A74D3CBDB6}"/>
              </a:ext>
            </a:extLst>
          </p:cNvPr>
          <p:cNvSpPr/>
          <p:nvPr userDrawn="1"/>
        </p:nvSpPr>
        <p:spPr>
          <a:xfrm rot="5400000" flipH="1" flipV="1">
            <a:off x="2373481" y="2714885"/>
            <a:ext cx="1729142" cy="1764254"/>
          </a:xfrm>
          <a:prstGeom prst="corner">
            <a:avLst>
              <a:gd name="adj1" fmla="val 11688"/>
              <a:gd name="adj2" fmla="val 1168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714" y="2948048"/>
            <a:ext cx="2685824" cy="94129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395C40E5-8BE4-4DAE-B70D-2A23C38C6A39}"/>
              </a:ext>
            </a:extLst>
          </p:cNvPr>
          <p:cNvGrpSpPr/>
          <p:nvPr userDrawn="1"/>
        </p:nvGrpSpPr>
        <p:grpSpPr>
          <a:xfrm>
            <a:off x="5176990" y="2482738"/>
            <a:ext cx="6883793" cy="1956214"/>
            <a:chOff x="5176990" y="2482738"/>
            <a:chExt cx="6883793" cy="195621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C4871B8F-42E4-4807-BBC5-7DF26323684D}"/>
                </a:ext>
              </a:extLst>
            </p:cNvPr>
            <p:cNvSpPr/>
            <p:nvPr userDrawn="1"/>
          </p:nvSpPr>
          <p:spPr>
            <a:xfrm>
              <a:off x="5496211" y="2772547"/>
              <a:ext cx="6245352" cy="1380744"/>
            </a:xfrm>
            <a:prstGeom prst="rect">
              <a:avLst/>
            </a:prstGeom>
            <a:solidFill>
              <a:srgbClr val="FFC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L-Shape 12">
              <a:extLst>
                <a:ext uri="{FF2B5EF4-FFF2-40B4-BE49-F238E27FC236}">
                  <a16:creationId xmlns:a16="http://schemas.microsoft.com/office/drawing/2014/main" xmlns="" id="{82EC8FF6-6CDA-4FB5-996B-2716247B95C7}"/>
                </a:ext>
              </a:extLst>
            </p:cNvPr>
            <p:cNvSpPr/>
            <p:nvPr userDrawn="1"/>
          </p:nvSpPr>
          <p:spPr>
            <a:xfrm rot="5400000">
              <a:off x="5776250" y="1883478"/>
              <a:ext cx="1696311" cy="2894831"/>
            </a:xfrm>
            <a:prstGeom prst="corner">
              <a:avLst>
                <a:gd name="adj1" fmla="val 11688"/>
                <a:gd name="adj2" fmla="val 11688"/>
              </a:avLst>
            </a:prstGeom>
            <a:solidFill>
              <a:srgbClr val="76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L-Shape 13">
              <a:extLst>
                <a:ext uri="{FF2B5EF4-FFF2-40B4-BE49-F238E27FC236}">
                  <a16:creationId xmlns:a16="http://schemas.microsoft.com/office/drawing/2014/main" xmlns="" id="{F4DE8AD6-70C3-4F6F-A5FD-C446E02548C6}"/>
                </a:ext>
              </a:extLst>
            </p:cNvPr>
            <p:cNvSpPr/>
            <p:nvPr userDrawn="1"/>
          </p:nvSpPr>
          <p:spPr>
            <a:xfrm rot="16200000">
              <a:off x="9765212" y="2143381"/>
              <a:ext cx="1696311" cy="2894831"/>
            </a:xfrm>
            <a:prstGeom prst="corner">
              <a:avLst>
                <a:gd name="adj1" fmla="val 11688"/>
                <a:gd name="adj2" fmla="val 11688"/>
              </a:avLst>
            </a:prstGeom>
            <a:solidFill>
              <a:srgbClr val="76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6211" y="2776311"/>
            <a:ext cx="6240537" cy="1376980"/>
          </a:xfrm>
        </p:spPr>
        <p:txBody>
          <a:bodyPr anchor="b">
            <a:noAutofit/>
          </a:bodyPr>
          <a:lstStyle>
            <a:lvl1pPr algn="ctr">
              <a:defRPr sz="4400" b="1">
                <a:ln>
                  <a:noFill/>
                </a:ln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4758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704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3838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5819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27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412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114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167063"/>
            <a:ext cx="10515600" cy="523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651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14253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270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8872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1E43-511D-48F3-91A3-227545D6DA4B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2517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13A9DFB-F15C-4288-9E22-E2623ED311A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" y="6415260"/>
            <a:ext cx="12192000" cy="44274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DA90BC36-C60A-4B2E-984D-F6B2E19F177A}"/>
              </a:ext>
            </a:extLst>
          </p:cNvPr>
          <p:cNvGrpSpPr/>
          <p:nvPr userDrawn="1"/>
        </p:nvGrpSpPr>
        <p:grpSpPr>
          <a:xfrm>
            <a:off x="-3" y="566605"/>
            <a:ext cx="12185651" cy="226298"/>
            <a:chOff x="-3" y="919930"/>
            <a:chExt cx="12185651" cy="22629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58F32F4C-7D49-4C2E-A552-721BA5F63C0D}"/>
                </a:ext>
              </a:extLst>
            </p:cNvPr>
            <p:cNvSpPr/>
            <p:nvPr userDrawn="1"/>
          </p:nvSpPr>
          <p:spPr>
            <a:xfrm>
              <a:off x="-3" y="919930"/>
              <a:ext cx="12185651" cy="226298"/>
            </a:xfrm>
            <a:prstGeom prst="rect">
              <a:avLst/>
            </a:prstGeom>
            <a:solidFill>
              <a:srgbClr val="76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E94DCAC0-79CE-445A-8C09-269B07958120}"/>
                </a:ext>
              </a:extLst>
            </p:cNvPr>
            <p:cNvSpPr/>
            <p:nvPr userDrawn="1"/>
          </p:nvSpPr>
          <p:spPr>
            <a:xfrm>
              <a:off x="1290431" y="919930"/>
              <a:ext cx="10881360" cy="22629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117516"/>
            <a:ext cx="10515600" cy="573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41173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EA21E43-511D-48F3-91A3-227545D6DA4B}" type="datetimeFigureOut">
              <a:rPr lang="en-US" smtClean="0"/>
              <a:pPr/>
              <a:t>9/8/2021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9CE7DF0-AC12-4910-8C9B-62CBFB74E18C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07781" y="336783"/>
            <a:ext cx="2468518" cy="7386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A78E132-072C-4C29-A7EB-95E55A442A4A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619948" y="263702"/>
            <a:ext cx="1004984" cy="8321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C35EC7B-1C2A-48FD-AD9F-756C2781E97B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9925571" y="319077"/>
            <a:ext cx="1043639" cy="7386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F8AB7A0-0D6E-418B-A295-E2304360FC0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938" y="319077"/>
            <a:ext cx="738627" cy="738627"/>
          </a:xfrm>
          <a:prstGeom prst="rect">
            <a:avLst/>
          </a:prstGeom>
        </p:spPr>
      </p:pic>
      <p:sp>
        <p:nvSpPr>
          <p:cNvPr id="15" name="Footer Placeholder 7">
            <a:extLst>
              <a:ext uri="{FF2B5EF4-FFF2-40B4-BE49-F238E27FC236}">
                <a16:creationId xmlns:a16="http://schemas.microsoft.com/office/drawing/2014/main" xmlns="" id="{B68A9753-4E39-41D8-866D-C826514964E5}"/>
              </a:ext>
            </a:extLst>
          </p:cNvPr>
          <p:cNvSpPr txBox="1">
            <a:spLocks/>
          </p:cNvSpPr>
          <p:nvPr userDrawn="1"/>
        </p:nvSpPr>
        <p:spPr>
          <a:xfrm>
            <a:off x="838200" y="6468229"/>
            <a:ext cx="1051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>
                <a:solidFill>
                  <a:schemeClr val="bg1"/>
                </a:solidFill>
                <a:latin typeface="Lora" panose="02000503000000020004" pitchFamily="2" charset="0"/>
                <a:ea typeface="Cambria" panose="02040503050406030204" pitchFamily="18" charset="0"/>
              </a:rPr>
              <a:t>&lt;Dept. Name&gt;                                                                                &lt;Faculty Name&gt;</a:t>
            </a:r>
            <a:endParaRPr lang="en-IN" sz="1400" dirty="0">
              <a:solidFill>
                <a:schemeClr val="bg1"/>
              </a:solidFill>
              <a:latin typeface="Lora" panose="02000503000000020004" pitchFamily="2" charset="0"/>
              <a:ea typeface="Cambria" panose="020405030504060302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6C2F704-BC68-4913-BE8C-DE31D9D284D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1231018" y="343025"/>
            <a:ext cx="743098" cy="726142"/>
          </a:xfrm>
          <a:prstGeom prst="rect">
            <a:avLst/>
          </a:prstGeom>
        </p:spPr>
      </p:pic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xmlns="" id="{FE1C33E7-1F2D-41BA-9A76-2A0F47E4FC6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8624932" y="64356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827D6-2059-48ED-9496-A3BF1DA6C0C0}" type="slidenum">
              <a:rPr lang="en-IN" smtClean="0"/>
              <a:pPr/>
              <a:t>‹#›</a:t>
            </a:fld>
            <a:endParaRPr lang="en-IN" b="1" dirty="0"/>
          </a:p>
        </p:txBody>
      </p:sp>
    </p:spTree>
    <p:extLst>
      <p:ext uri="{BB962C8B-B14F-4D97-AF65-F5344CB8AC3E}">
        <p14:creationId xmlns="" xmlns:p14="http://schemas.microsoft.com/office/powerpoint/2010/main" val="1106962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4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FACAB3F-D288-4BCC-A7D7-C72C03FFCD86}"/>
              </a:ext>
            </a:extLst>
          </p:cNvPr>
          <p:cNvSpPr txBox="1"/>
          <p:nvPr/>
        </p:nvSpPr>
        <p:spPr>
          <a:xfrm>
            <a:off x="176981" y="2828835"/>
            <a:ext cx="3701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Interpersonal communication skill, non-verbal skill, GD and employment interviews, presentation  and skill</a:t>
            </a:r>
            <a:endParaRPr lang="en-IN" sz="20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xmlns="" id="{2AFE9A74-73DC-4DB0-AF95-81AFFA654BF6}"/>
              </a:ext>
            </a:extLst>
          </p:cNvPr>
          <p:cNvGrpSpPr/>
          <p:nvPr/>
        </p:nvGrpSpPr>
        <p:grpSpPr>
          <a:xfrm>
            <a:off x="6799005" y="4610673"/>
            <a:ext cx="5112775" cy="1509859"/>
            <a:chOff x="4381500" y="3474949"/>
            <a:chExt cx="6896100" cy="122041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A10067CE-8ED4-4440-8B1D-0C88DA0542E4}"/>
                </a:ext>
              </a:extLst>
            </p:cNvPr>
            <p:cNvSpPr txBox="1"/>
            <p:nvPr/>
          </p:nvSpPr>
          <p:spPr>
            <a:xfrm>
              <a:off x="4381500" y="3495034"/>
              <a:ext cx="6896100" cy="120032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/>
              <a:endParaRPr lang="en-US" sz="72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AB59569-6DF0-4918-89DA-357FF5D761DF}"/>
                </a:ext>
              </a:extLst>
            </p:cNvPr>
            <p:cNvSpPr txBox="1"/>
            <p:nvPr/>
          </p:nvSpPr>
          <p:spPr>
            <a:xfrm>
              <a:off x="4560535" y="3474949"/>
              <a:ext cx="4603911" cy="1194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R.Bharathi</a:t>
              </a:r>
            </a:p>
            <a:p>
              <a:pPr algn="r"/>
              <a:r>
                <a:rPr lang="en-US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Lecturer, </a:t>
              </a:r>
            </a:p>
            <a:p>
              <a:pPr algn="r"/>
              <a:r>
                <a:rPr lang="en-US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Dept. of Basic science and </a:t>
              </a:r>
              <a:r>
                <a:rPr lang="en-US" dirty="0" err="1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Humainities</a:t>
              </a:r>
              <a:r>
                <a:rPr lang="en-US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</a:t>
              </a:r>
            </a:p>
            <a:p>
              <a:pPr algn="r"/>
              <a:r>
                <a:rPr lang="en-US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ATMECE, </a:t>
              </a:r>
              <a:r>
                <a:rPr lang="en-US" dirty="0" err="1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Mysuru</a:t>
              </a:r>
              <a:endParaRPr lang="en-IN" dirty="0">
                <a:solidFill>
                  <a:schemeClr val="accent4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9AEE47F-AAB7-4B15-925B-35940724BB2C}"/>
              </a:ext>
            </a:extLst>
          </p:cNvPr>
          <p:cNvSpPr txBox="1"/>
          <p:nvPr/>
        </p:nvSpPr>
        <p:spPr>
          <a:xfrm>
            <a:off x="5338916" y="2841361"/>
            <a:ext cx="6105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Module-V</a:t>
            </a:r>
            <a:br>
              <a:rPr lang="en-US" sz="3200" dirty="0" smtClean="0"/>
            </a:br>
            <a:r>
              <a:rPr lang="en-US" sz="3200" dirty="0" smtClean="0"/>
              <a:t> Communication at work place</a:t>
            </a:r>
            <a:endParaRPr lang="en-IN" sz="3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27041" y="6451090"/>
            <a:ext cx="2871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</a:rPr>
              <a:t>Basic science &amp; Humanities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265096" y="6438378"/>
            <a:ext cx="1341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smtClean="0">
                <a:solidFill>
                  <a:schemeClr val="bg1"/>
                </a:solidFill>
                <a:latin typeface="Cambria" panose="02040503050406030204" pitchFamily="18" charset="0"/>
              </a:rPr>
              <a:t>R.Bharathi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625" y="4635522"/>
            <a:ext cx="1196155" cy="14850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694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375668" y="6488668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71675" y="6488668"/>
            <a:ext cx="2900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&amp; Humanities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" y="1386959"/>
            <a:ext cx="1138713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Problem-solving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Persuasive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Exit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Counseling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Conflict-resolution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Disciplinary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Termination interviews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55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364338" y="6421433"/>
            <a:ext cx="1307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00238" y="6400800"/>
            <a:ext cx="2886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&amp; Humanities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4350" y="1372671"/>
            <a:ext cx="112156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 interviews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Campus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On-site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Telephonic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Videoconferencing interviews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Stages of interview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Appraisal of resume</a:t>
            </a:r>
          </a:p>
        </p:txBody>
      </p:sp>
    </p:spTree>
    <p:extLst>
      <p:ext uri="{BB962C8B-B14F-4D97-AF65-F5344CB8AC3E}">
        <p14:creationId xmlns="" xmlns:p14="http://schemas.microsoft.com/office/powerpoint/2010/main" val="17539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349911" y="6421433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14525" y="6400800"/>
            <a:ext cx="2928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&amp; Humanities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4350" y="1372671"/>
            <a:ext cx="112156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Group discussions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Presentations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Face-to-face interview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Videoconferencing interview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Negotiations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test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face-to-face interviews: campus and on site 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Skills and attributes most employers look for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Factors responsible for failure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652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6096" y="1255924"/>
            <a:ext cx="104550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Preparing for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interview process: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Establishing rapport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Gathering information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Closing 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body languages effectively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Answering techniques: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Behavioral answering technique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2913" y="1257300"/>
            <a:ext cx="113728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Compelling story technique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Personality matching/mirroring technique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Parroting technique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Reframing technique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Overcoming nervousness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Resumes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resumes :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Chronological resume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 resume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Hybrid/combination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43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895600" y="6544588"/>
            <a:ext cx="3429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828800" y="1629688"/>
            <a:ext cx="1143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  </a:t>
            </a:r>
            <a:endParaRPr lang="en-GB" sz="2800" b="1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809750" y="3629938"/>
            <a:ext cx="1143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 </a:t>
            </a:r>
            <a:endParaRPr lang="en-GB" sz="2800" b="1" dirty="0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7010400" y="2067838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162800" y="2220238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7162800" y="2372638"/>
            <a:ext cx="1143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6858000" y="1839238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/>
              <a:t>     </a:t>
            </a:r>
            <a:endParaRPr lang="en-GB" sz="3200" b="1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7010400" y="3744238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/>
              <a:t>   </a:t>
            </a:r>
            <a:endParaRPr lang="en-GB" sz="3200" b="1" dirty="0"/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7010400" y="4963438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/>
              <a:t>  </a:t>
            </a:r>
            <a:endParaRPr lang="en-GB" sz="3200" b="1" dirty="0"/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7086600" y="2753638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/>
              <a:t>   </a:t>
            </a:r>
            <a:endParaRPr lang="en-GB" sz="3200" b="1" dirty="0"/>
          </a:p>
        </p:txBody>
      </p:sp>
      <p:sp>
        <p:nvSpPr>
          <p:cNvPr id="2" name="Rectangle 1"/>
          <p:cNvSpPr/>
          <p:nvPr/>
        </p:nvSpPr>
        <p:spPr>
          <a:xfrm>
            <a:off x="735488" y="1213892"/>
            <a:ext cx="104118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Scan able resumes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Non-traditional resumes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LinkedIn resume/profile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 graphic resume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Portfolio resume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 resume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Press conference: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preparation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973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89523" y="1358384"/>
            <a:ext cx="11211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IMPORTANT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148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7163" y="1458396"/>
            <a:ext cx="10415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and difference between Letters, Memos and Emails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30142" y="6381429"/>
            <a:ext cx="2794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science &amp; Humanities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60124" y="6381429"/>
            <a:ext cx="3784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R.Bharathi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051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7163" y="1458396"/>
            <a:ext cx="104155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between Letters, Memos and Emails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1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2179319-A869-4200-BFD0-D327D907F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500" y="6482889"/>
            <a:ext cx="11359946" cy="365125"/>
          </a:xfrm>
        </p:spPr>
        <p:txBody>
          <a:bodyPr/>
          <a:lstStyle/>
          <a:p>
            <a:r>
              <a:rPr lang="en-IN" dirty="0" err="1">
                <a:latin typeface="Cambria" panose="02040503050406030204" pitchFamily="18" charset="0"/>
                <a:ea typeface="Cambria" panose="02040503050406030204" pitchFamily="18" charset="0"/>
              </a:rPr>
              <a:t>Dept</a:t>
            </a: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: Mechanical Engineering                                                                                   Faculty: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5161684-1450-4AD6-A9AC-3C8BCF1BA53D}"/>
              </a:ext>
            </a:extLst>
          </p:cNvPr>
          <p:cNvSpPr txBox="1"/>
          <p:nvPr/>
        </p:nvSpPr>
        <p:spPr>
          <a:xfrm>
            <a:off x="571500" y="2444497"/>
            <a:ext cx="6896100" cy="120032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7200" b="1" dirty="0">
                <a:latin typeface="Cambria" panose="02040503050406030204" pitchFamily="18" charset="0"/>
                <a:ea typeface="Cambria" panose="02040503050406030204" pitchFamily="18" charset="0"/>
              </a:rPr>
              <a:t>Thank You</a:t>
            </a:r>
          </a:p>
        </p:txBody>
      </p:sp>
    </p:spTree>
    <p:extLst>
      <p:ext uri="{BB962C8B-B14F-4D97-AF65-F5344CB8AC3E}">
        <p14:creationId xmlns="" xmlns:p14="http://schemas.microsoft.com/office/powerpoint/2010/main" val="18366069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7950" y="1405972"/>
            <a:ext cx="109406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2"/>
                </a:solidFill>
              </a:rPr>
              <a:t>Module-V: :Interpersonal communication skill, non-verbal skill, GD and employment Interviews, presentation skill </a:t>
            </a:r>
            <a:r>
              <a:rPr lang="en-US" sz="2400" b="1" dirty="0" smtClean="0">
                <a:solidFill>
                  <a:schemeClr val="accent2"/>
                </a:solidFill>
              </a:rPr>
              <a:t>and </a:t>
            </a:r>
            <a:r>
              <a:rPr lang="en-US" sz="2400" b="1" dirty="0" smtClean="0">
                <a:solidFill>
                  <a:schemeClr val="accent2"/>
                </a:solidFill>
              </a:rPr>
              <a:t>formal presentation by students</a:t>
            </a:r>
          </a:p>
          <a:p>
            <a:endParaRPr lang="en-US" sz="2400" b="1" dirty="0" smtClean="0">
              <a:solidFill>
                <a:schemeClr val="accent2"/>
              </a:solidFill>
            </a:endParaRPr>
          </a:p>
          <a:p>
            <a:r>
              <a:rPr lang="en-US" sz="2400" b="1" dirty="0" smtClean="0">
                <a:latin typeface="Times" pitchFamily="18" charset="0"/>
              </a:rPr>
              <a:t>Effective communication takes into account both the verbal and non-verbal aspects of communication. While verbal communication is  organized by language, non-verbal communication is not.</a:t>
            </a:r>
          </a:p>
          <a:p>
            <a:endParaRPr lang="en-US" sz="2400" b="1" dirty="0" smtClean="0">
              <a:latin typeface="Times" pitchFamily="18" charset="0"/>
            </a:endParaRPr>
          </a:p>
          <a:p>
            <a:r>
              <a:rPr lang="en-US" sz="2400" b="1" dirty="0" smtClean="0">
                <a:latin typeface="Times" pitchFamily="18" charset="0"/>
              </a:rPr>
              <a:t>It occurs without the use of words, spoken or written, it is body concerned with body movements(Kinesics), space (proxemics) and vocal (paralinguistic) features.</a:t>
            </a:r>
          </a:p>
          <a:p>
            <a:endParaRPr lang="en-US" sz="2400" b="1" dirty="0" smtClean="0">
              <a:latin typeface="Times" pitchFamily="18" charset="0"/>
            </a:endParaRPr>
          </a:p>
          <a:p>
            <a:r>
              <a:rPr lang="en-US" sz="2400" b="1" dirty="0" smtClean="0">
                <a:latin typeface="Times" pitchFamily="18" charset="0"/>
              </a:rPr>
              <a:t>Kinesics</a:t>
            </a:r>
          </a:p>
          <a:p>
            <a:r>
              <a:rPr lang="en-US" sz="2400" b="1" dirty="0" smtClean="0">
                <a:latin typeface="Times" pitchFamily="18" charset="0"/>
              </a:rPr>
              <a:t>Personal appearance</a:t>
            </a:r>
          </a:p>
          <a:p>
            <a:r>
              <a:rPr lang="en-US" sz="2400" b="1" dirty="0" smtClean="0">
                <a:latin typeface="Times" pitchFamily="18" charset="0"/>
              </a:rPr>
              <a:t>Posture </a:t>
            </a:r>
          </a:p>
          <a:p>
            <a:pPr algn="ctr"/>
            <a:endParaRPr lang="en-US" sz="2400" b="1" dirty="0" smtClean="0">
              <a:solidFill>
                <a:schemeClr val="accent2"/>
              </a:solidFill>
            </a:endParaRPr>
          </a:p>
          <a:p>
            <a:pPr algn="ctr"/>
            <a:endParaRPr lang="en-US" sz="2400" b="1" dirty="0" smtClean="0">
              <a:solidFill>
                <a:schemeClr val="accent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 rot="10800000" flipH="1" flipV="1">
            <a:off x="8979436" y="6488668"/>
            <a:ext cx="2579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R.bharathi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43100" y="6488668"/>
            <a:ext cx="3000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science and Humanities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500188"/>
            <a:ext cx="10515600" cy="467677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Module-V: :Interpersonal communication skill, non-verbal skill, GD and employment Interviews, presentation skill </a:t>
            </a:r>
            <a:r>
              <a:rPr lang="en-US" b="1" dirty="0" smtClean="0">
                <a:solidFill>
                  <a:schemeClr val="accent2"/>
                </a:solidFill>
              </a:rPr>
              <a:t>and </a:t>
            </a:r>
            <a:r>
              <a:rPr lang="en-US" b="1" dirty="0" smtClean="0">
                <a:solidFill>
                  <a:schemeClr val="accent2"/>
                </a:solidFill>
              </a:rPr>
              <a:t>formal presentation by students</a:t>
            </a:r>
          </a:p>
          <a:p>
            <a:pPr>
              <a:buNone/>
            </a:pPr>
            <a:endParaRPr lang="en-US" dirty="0" smtClean="0">
              <a:latin typeface="Times" pitchFamily="18" charset="0"/>
            </a:endParaRP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Gesture </a:t>
            </a: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Facial expression </a:t>
            </a: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Eye contact</a:t>
            </a:r>
          </a:p>
          <a:p>
            <a:pPr>
              <a:buNone/>
            </a:pPr>
            <a:endParaRPr lang="en-US" dirty="0" smtClean="0">
              <a:latin typeface="Times" pitchFamily="18" charset="0"/>
            </a:endParaRPr>
          </a:p>
          <a:p>
            <a:pPr>
              <a:buNone/>
            </a:pPr>
            <a:r>
              <a:rPr lang="en-US" b="1" dirty="0" smtClean="0">
                <a:latin typeface="Times" pitchFamily="18" charset="0"/>
              </a:rPr>
              <a:t>Proxemics:</a:t>
            </a: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Intimate</a:t>
            </a: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Personal</a:t>
            </a: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Social</a:t>
            </a:r>
          </a:p>
          <a:p>
            <a:pPr>
              <a:buNone/>
            </a:pPr>
            <a:r>
              <a:rPr lang="en-US" dirty="0" smtClean="0">
                <a:latin typeface="Times" pitchFamily="18" charset="0"/>
              </a:rPr>
              <a:t>Public </a:t>
            </a:r>
            <a:endParaRPr lang="en-US" dirty="0"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298395" y="6488668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64443" y="6488668"/>
            <a:ext cx="2871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&amp; Humanities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1288972"/>
            <a:ext cx="10515600" cy="947452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latin typeface="Times" pitchFamily="18" charset="0"/>
              </a:rPr>
              <a:t/>
            </a:r>
            <a:br>
              <a:rPr lang="en-US" sz="2800" b="1" dirty="0" smtClean="0">
                <a:solidFill>
                  <a:schemeClr val="accent2"/>
                </a:solidFill>
                <a:latin typeface="Times" pitchFamily="18" charset="0"/>
              </a:rPr>
            </a:br>
            <a:r>
              <a:rPr lang="en-US" sz="2800" b="1" dirty="0" smtClean="0">
                <a:solidFill>
                  <a:schemeClr val="accent2"/>
                </a:solidFill>
                <a:latin typeface="Times" pitchFamily="18" charset="0"/>
              </a:rPr>
              <a:t>Module-V: :Interpersonal communication skill, non-verbal skill, GD and employment Interviews, presentation skill </a:t>
            </a:r>
            <a:r>
              <a:rPr lang="en-US" sz="2800" b="1" dirty="0" smtClean="0">
                <a:solidFill>
                  <a:schemeClr val="accent2"/>
                </a:solidFill>
                <a:latin typeface="Times" pitchFamily="18" charset="0"/>
              </a:rPr>
              <a:t>and </a:t>
            </a:r>
            <a:r>
              <a:rPr lang="en-US" sz="2800" b="1" dirty="0" smtClean="0">
                <a:solidFill>
                  <a:schemeClr val="accent2"/>
                </a:solidFill>
                <a:latin typeface="Times" pitchFamily="18" charset="0"/>
              </a:rPr>
              <a:t>formal presentation by students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200759"/>
            <a:ext cx="10515600" cy="3976204"/>
          </a:xfrm>
        </p:spPr>
        <p:txBody>
          <a:bodyPr>
            <a:normAutofit lnSpcReduction="10000"/>
          </a:bodyPr>
          <a:lstStyle/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Chronemic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Correlating verbal and non-verbal communication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Cross-cultural variations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Politics and law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Social organization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Significance of understanding culture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39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2604" y="1555056"/>
            <a:ext cx="1144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Formal presentations</a:t>
            </a:r>
          </a:p>
          <a:p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Introduction: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Occasion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Audience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Thesis statement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Material</a:t>
            </a: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Outlining and structuring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75668" y="6488668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00250" y="6488668"/>
            <a:ext cx="3257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and   Humanities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390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4029" y="1100139"/>
            <a:ext cx="1154173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Greeting 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 grabber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Topic and thesis statement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Credibility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Preview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 for question and answer session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Transition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 body 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Chronological 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categorical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24372" y="6488668"/>
            <a:ext cx="1373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r>
              <a:rPr lang="en-US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8685" y="6488668"/>
            <a:ext cx="3081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and Humanities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481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2604" y="1114426"/>
            <a:ext cx="1139885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 and effect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Problem-solution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Supporting material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Statistics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Analogy 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Testimony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Modes if Delivery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Extemporaneous mode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Manuscript 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Impromptu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memorization</a:t>
            </a:r>
          </a:p>
          <a:p>
            <a:endParaRPr lang="en-US" sz="2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75668" y="6488668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8685" y="6488668"/>
            <a:ext cx="3060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and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Humaniitie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865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2604" y="1225689"/>
            <a:ext cx="1144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Non-verbal elements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Vocal elements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elements</a:t>
            </a:r>
          </a:p>
          <a:p>
            <a:endParaRPr lang="en-US" sz="2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Controlling nervousness and stage fright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Visualization strategies</a:t>
            </a: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aids In presentations</a:t>
            </a:r>
          </a:p>
          <a:p>
            <a:endParaRPr lang="en-US" sz="2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 of MS PowerPoint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90095" y="6488668"/>
            <a:ext cx="1307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28813" y="6488668"/>
            <a:ext cx="3291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science and Humanities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381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375668" y="6488668"/>
            <a:ext cx="1322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R.Bharathi</a:t>
            </a:r>
            <a:endParaRPr lang="en-US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8685" y="6488668"/>
            <a:ext cx="51667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through emails has become informal. 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atics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" y="1386959"/>
            <a:ext cx="1138713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nterview</a:t>
            </a:r>
            <a:r>
              <a:rPr lang="en-US" sz="28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interview is a psychological and sociological instrument. It is an interaction between two or more persons for specific purpose, in which the interviewer asks the interviewee specific questions in order to assess his/her suitability for recruitment, admission, or promotion.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 of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interviews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Telling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Telling and listening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48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1314</TotalTime>
  <Words>530</Words>
  <Application>Microsoft Office PowerPoint</Application>
  <PresentationFormat>Custom</PresentationFormat>
  <Paragraphs>192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1_Office Theme</vt:lpstr>
      <vt:lpstr>Slide 1</vt:lpstr>
      <vt:lpstr>Slide 2</vt:lpstr>
      <vt:lpstr>Slide 3</vt:lpstr>
      <vt:lpstr> Module-V: :Interpersonal communication skill, non-verbal skill, GD and employment Interviews, presentation skill and formal presentation by students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Thejkumar J</dc:creator>
  <cp:lastModifiedBy>admin</cp:lastModifiedBy>
  <cp:revision>203</cp:revision>
  <dcterms:created xsi:type="dcterms:W3CDTF">2020-09-23T05:32:32Z</dcterms:created>
  <dcterms:modified xsi:type="dcterms:W3CDTF">2021-09-08T07:23:30Z</dcterms:modified>
</cp:coreProperties>
</file>